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15"/>
  </p:notesMasterIdLst>
  <p:sldIdLst>
    <p:sldId id="260" r:id="rId3"/>
    <p:sldId id="283" r:id="rId4"/>
    <p:sldId id="368" r:id="rId5"/>
    <p:sldId id="369" r:id="rId6"/>
    <p:sldId id="370" r:id="rId7"/>
    <p:sldId id="371" r:id="rId8"/>
    <p:sldId id="290" r:id="rId9"/>
    <p:sldId id="312" r:id="rId10"/>
    <p:sldId id="366" r:id="rId11"/>
    <p:sldId id="365" r:id="rId12"/>
    <p:sldId id="367" r:id="rId13"/>
    <p:sldId id="372" r:id="rId14"/>
  </p:sldIdLst>
  <p:sldSz cx="6858000" cy="9144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0000FF"/>
    <a:srgbClr val="CCFFFF"/>
    <a:srgbClr val="FFCCFF"/>
    <a:srgbClr val="00FFCC"/>
    <a:srgbClr val="FFD703"/>
    <a:srgbClr val="FF99FF"/>
    <a:srgbClr val="99FF66"/>
    <a:srgbClr val="FFCC00"/>
    <a:srgbClr val="A3F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286" autoAdjust="0"/>
  </p:normalViewPr>
  <p:slideViewPr>
    <p:cSldViewPr>
      <p:cViewPr>
        <p:scale>
          <a:sx n="65" d="100"/>
          <a:sy n="65" d="100"/>
        </p:scale>
        <p:origin x="1072" y="3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B59A747-3348-4836-9A2D-2E92DD8EAB5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176463" y="1252538"/>
            <a:ext cx="25352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7C9C8AF1-71BC-48DF-8E2D-4297EF946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3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แทนรูปบนภาพนิ่ง 1">
            <a:extLst>
              <a:ext uri="{FF2B5EF4-FFF2-40B4-BE49-F238E27FC236}">
                <a16:creationId xmlns:a16="http://schemas.microsoft.com/office/drawing/2014/main" id="{A7325AF2-D719-42ED-BFF0-92D2D3C0D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66913" y="838200"/>
            <a:ext cx="3136900" cy="41862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ตัวแทนบันทึกย่อ 2">
            <a:extLst>
              <a:ext uri="{FF2B5EF4-FFF2-40B4-BE49-F238E27FC236}">
                <a16:creationId xmlns:a16="http://schemas.microsoft.com/office/drawing/2014/main" id="{B66D6CC2-408F-4EA6-989C-33706D144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altLang="en-US" dirty="0"/>
              <a:t>จดหมายข่าว อบต.หัวหว้า</a:t>
            </a:r>
          </a:p>
        </p:txBody>
      </p:sp>
      <p:sp>
        <p:nvSpPr>
          <p:cNvPr id="5124" name="ตัวแทนหมายเลขภาพนิ่ง 3">
            <a:extLst>
              <a:ext uri="{FF2B5EF4-FFF2-40B4-BE49-F238E27FC236}">
                <a16:creationId xmlns:a16="http://schemas.microsoft.com/office/drawing/2014/main" id="{D9B92596-4F91-4D60-83DB-9C33E13BCB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5053" indent="-30860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41123" indent="-24487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9250" indent="-24487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35700" indent="-24487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18732" indent="-24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1763" indent="-24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84795" indent="-24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67827" indent="-2448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66064" fontAlgn="base">
              <a:spcBef>
                <a:spcPct val="0"/>
              </a:spcBef>
              <a:spcAft>
                <a:spcPct val="0"/>
              </a:spcAft>
              <a:defRPr/>
            </a:pPr>
            <a:fld id="{466521D6-51D1-4246-812A-15075679A2CC}" type="slidenum">
              <a:rPr lang="th-TH" altLang="en-US">
                <a:solidFill>
                  <a:prstClr val="black"/>
                </a:solidFill>
                <a:latin typeface="Arial" panose="020B0604020202020204" pitchFamily="34" charset="0"/>
                <a:cs typeface="Cordia New" panose="020B0304020202020204" pitchFamily="34" charset="-34"/>
              </a:rPr>
              <a:pPr defTabSz="966064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th-TH" altLang="en-US">
              <a:solidFill>
                <a:prstClr val="black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899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69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22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DFE73C1-E791-4BE1-AB76-834F451C0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417E57EE-9861-426E-A595-8BC2EE6FB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ED2A465-58E5-4B78-8795-077A4D8C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C956DC5-3F8D-4C77-AA4C-AD581B9A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728C558-865E-41F3-BEED-5A28C0EB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3B805-8CC2-47D8-B51B-98A8E5E32DE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093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56A24F-6593-45BF-968E-E4EE071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19EBE15-1022-4A80-92AF-7327DBC29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8CA1E7A-5D5B-4EFF-AF8B-95C19180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42239E1-AED7-4DB4-9853-699C301A3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6A18668-C7AD-4001-867E-8F954E8A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F6C34-CA68-452E-9C20-53B27AEF35F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043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B12A0E9-7DE4-49EA-BCCC-91A8788C7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22E72A3-C9B4-4365-A178-FC42E9F39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EF6A80-0A1C-426B-97DE-DAF617C2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F54240F-41E5-4125-978E-18C7861E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DA9A6A7-7861-4D04-93EF-79AFD1525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FDAD-BF86-4B16-BE0E-6171CC32C48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63275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6858000" cy="9144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35677" y="1690307"/>
            <a:ext cx="5386647" cy="574393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814388" y="1882154"/>
            <a:ext cx="5229225" cy="537969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2888933" y="1690307"/>
            <a:ext cx="1080135" cy="975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2953226" y="1690308"/>
            <a:ext cx="951548" cy="860393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8461" y="2788351"/>
            <a:ext cx="5101080" cy="34544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4050" b="0" kern="1200" cap="all" spc="-56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8681" y="6242750"/>
            <a:ext cx="5102352" cy="6096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900" spc="45" baseline="0">
                <a:solidFill>
                  <a:schemeClr val="tx2">
                    <a:lumMod val="75000"/>
                  </a:schemeClr>
                </a:solidFill>
              </a:defRPr>
            </a:lvl1pPr>
            <a:lvl2pPr marL="257175" indent="0" algn="ctr">
              <a:buNone/>
              <a:defRPr sz="900"/>
            </a:lvl2pPr>
            <a:lvl3pPr marL="514350" indent="0" algn="ctr">
              <a:buNone/>
              <a:defRPr sz="9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2991803" y="1788341"/>
            <a:ext cx="874395" cy="702951"/>
          </a:xfrm>
        </p:spPr>
        <p:txBody>
          <a:bodyPr/>
          <a:lstStyle>
            <a:lvl1pPr algn="ctr">
              <a:defRPr sz="731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pPr/>
              <a:t>9/11/2021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817816" y="6949440"/>
            <a:ext cx="3321844" cy="3048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4841392" y="6949440"/>
            <a:ext cx="1187933" cy="3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44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629" y="0"/>
            <a:ext cx="6858000" cy="9144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735677" y="1690307"/>
            <a:ext cx="5386647" cy="574393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814388" y="1882154"/>
            <a:ext cx="5229225" cy="537969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2888933" y="1690307"/>
            <a:ext cx="1080135" cy="975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2953226" y="1690308"/>
            <a:ext cx="951548" cy="860393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538" y="2792412"/>
            <a:ext cx="5102352" cy="3450336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4050" kern="1200" cap="all" spc="-56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539" y="6242749"/>
            <a:ext cx="5102352" cy="6096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1481435" algn="l"/>
              </a:tabLst>
              <a:defRPr sz="900">
                <a:solidFill>
                  <a:schemeClr val="tx2"/>
                </a:solidFill>
                <a:effectLst/>
              </a:defRPr>
            </a:lvl1pPr>
            <a:lvl2pPr marL="2571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93517" y="1792669"/>
            <a:ext cx="874395" cy="707136"/>
          </a:xfrm>
        </p:spPr>
        <p:txBody>
          <a:bodyPr/>
          <a:lstStyle>
            <a:lvl1pPr algn="ctr">
              <a:defRPr lang="en-US" sz="731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th-TH" dirty="0"/>
              <a:pPr/>
              <a:t>11/09/64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7817" y="6949440"/>
            <a:ext cx="3322701" cy="3048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0033" y="6949440"/>
            <a:ext cx="1188149" cy="3048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13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075" y="2804160"/>
            <a:ext cx="2674620" cy="4998720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3305" y="2804160"/>
            <a:ext cx="2674620" cy="4998720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60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790" y="2765779"/>
            <a:ext cx="2674620" cy="8534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13" b="0">
                <a:solidFill>
                  <a:schemeClr val="tx2"/>
                </a:solidFill>
                <a:latin typeface="+mn-lt"/>
              </a:defRPr>
            </a:lvl1pPr>
            <a:lvl2pPr marL="257175" indent="0">
              <a:buNone/>
              <a:defRPr sz="1013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90" y="3674531"/>
            <a:ext cx="2674620" cy="4267200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85020" y="2765779"/>
            <a:ext cx="2674620" cy="8534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13" b="0">
                <a:solidFill>
                  <a:schemeClr val="tx2"/>
                </a:solidFill>
              </a:defRPr>
            </a:lvl1pPr>
            <a:lvl2pPr marL="257175" indent="0">
              <a:buNone/>
              <a:defRPr sz="1013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85020" y="3675441"/>
            <a:ext cx="2674620" cy="4267200"/>
          </a:xfrm>
        </p:spPr>
        <p:txBody>
          <a:bodyPr/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16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2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20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073967" y="316992"/>
            <a:ext cx="1645920" cy="8510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25" y="809856"/>
            <a:ext cx="1367314" cy="2194560"/>
          </a:xfrm>
        </p:spPr>
        <p:txBody>
          <a:bodyPr anchor="b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75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812800"/>
            <a:ext cx="4371975" cy="7112000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9225" y="3048000"/>
            <a:ext cx="1367314" cy="46736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450"/>
              </a:spcBef>
              <a:buNone/>
              <a:defRPr sz="788">
                <a:solidFill>
                  <a:schemeClr val="tx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5848160" y="8302752"/>
            <a:ext cx="822960" cy="341376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1120" y="499872"/>
            <a:ext cx="1491615" cy="8144256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464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54EC2E4-CA7F-4C46-AF0B-7EB83EEC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4AB3564-A79D-4EE3-B5B0-698325CC6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518A5D8-3F0C-4737-A378-E01E89F9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4DE49BB-976F-4647-AAE6-C1849554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300544A-85B3-493B-BE89-A8C86B1B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76BA1-9B3F-4C71-BB27-2F1456E97CE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62012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073967" y="316992"/>
            <a:ext cx="1645920" cy="8510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225" y="804672"/>
            <a:ext cx="1368171" cy="2194560"/>
          </a:xfrm>
        </p:spPr>
        <p:txBody>
          <a:bodyPr anchor="b">
            <a:noAutofit/>
          </a:bodyPr>
          <a:lstStyle>
            <a:lvl1pPr algn="l">
              <a:defRPr sz="1575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87" y="316992"/>
            <a:ext cx="4798886" cy="8510016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9225" y="3048000"/>
            <a:ext cx="1368171" cy="466953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450"/>
              </a:spcBef>
              <a:buNone/>
              <a:defRPr sz="788">
                <a:solidFill>
                  <a:schemeClr val="tx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pPr/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514350" rtl="0" eaLnBrk="1" latinLnBrk="0" hangingPunct="1">
              <a:defRPr lang="en-US" sz="563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48160" y="8302752"/>
            <a:ext cx="822960" cy="341376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1120" y="499872"/>
            <a:ext cx="1491615" cy="8144256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9581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80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57775" y="1016000"/>
            <a:ext cx="1328738" cy="7010400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1016000"/>
            <a:ext cx="4543425" cy="70104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0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A19D7E9-3A22-4210-B146-E589C24C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2B59E38-E12F-4095-95CF-0DB4D7A65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7F5F0B4-FD73-44D1-9F8E-AF0197F3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053050A-B216-415D-87CA-55D7127F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C2378B3-BAF1-4C53-A07D-53453C1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EAF6-9563-4375-9180-6AD6BA23D0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434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14BD78-C1DD-49F3-8F39-7165C529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77EE963-337D-4C8C-9DD2-91D93D911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F495CA6-8B4D-492D-80D4-EB7983171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B44004DE-EF62-4D56-8025-9DF7B1E4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8A2EDC64-9896-4AFD-ACAE-E372BB37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777D8FC5-7C91-4BEA-B201-2DA36D45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AF17E-27AD-4A5E-808F-C591D914FD0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3976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68F91D2-6B5E-42AD-8BC4-03671F21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8B1CFA5-9B45-4E4A-86DE-3562D8019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5E45200C-F56B-48AB-925D-B42054CE4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8A2E5E7F-26AB-47B7-A6D9-FC829ECC8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44F0D1DC-8D95-4826-967F-33303CA37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3">
            <a:extLst>
              <a:ext uri="{FF2B5EF4-FFF2-40B4-BE49-F238E27FC236}">
                <a16:creationId xmlns:a16="http://schemas.microsoft.com/office/drawing/2014/main" id="{FD2D18AF-490D-4BE0-A8E8-EF730A861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ตัวแทนท้ายกระดาษ 4">
            <a:extLst>
              <a:ext uri="{FF2B5EF4-FFF2-40B4-BE49-F238E27FC236}">
                <a16:creationId xmlns:a16="http://schemas.microsoft.com/office/drawing/2014/main" id="{1FDFEB55-AB35-4197-A3B9-E52F89B2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ตัวแทนหมายเลขสไลด์ 5">
            <a:extLst>
              <a:ext uri="{FF2B5EF4-FFF2-40B4-BE49-F238E27FC236}">
                <a16:creationId xmlns:a16="http://schemas.microsoft.com/office/drawing/2014/main" id="{3FDF8549-5497-4000-B834-B940AE8E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8349C-B9DC-464B-AC97-92F3F9C250F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2386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A24C006-82F1-4680-BA67-FA0D6D4D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3">
            <a:extLst>
              <a:ext uri="{FF2B5EF4-FFF2-40B4-BE49-F238E27FC236}">
                <a16:creationId xmlns:a16="http://schemas.microsoft.com/office/drawing/2014/main" id="{5CF4108F-195C-4232-B093-F95BD9CD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ตัวแทนท้ายกระดาษ 4">
            <a:extLst>
              <a:ext uri="{FF2B5EF4-FFF2-40B4-BE49-F238E27FC236}">
                <a16:creationId xmlns:a16="http://schemas.microsoft.com/office/drawing/2014/main" id="{8FB742B6-3CF6-4885-8921-81833418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ตัวแทนหมายเลขสไลด์ 5">
            <a:extLst>
              <a:ext uri="{FF2B5EF4-FFF2-40B4-BE49-F238E27FC236}">
                <a16:creationId xmlns:a16="http://schemas.microsoft.com/office/drawing/2014/main" id="{2BC05458-56C7-4AB9-BEC8-6A155028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A1E0B-E77E-43FE-B34F-C39E47ED1B6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234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>
            <a:extLst>
              <a:ext uri="{FF2B5EF4-FFF2-40B4-BE49-F238E27FC236}">
                <a16:creationId xmlns:a16="http://schemas.microsoft.com/office/drawing/2014/main" id="{EAD8EDE7-AD8F-4843-AE33-9793C1ACF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ตัวแทนท้ายกระดาษ 4">
            <a:extLst>
              <a:ext uri="{FF2B5EF4-FFF2-40B4-BE49-F238E27FC236}">
                <a16:creationId xmlns:a16="http://schemas.microsoft.com/office/drawing/2014/main" id="{3E985AB5-A43F-4260-A984-AE0CDF21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ตัวแทนหมายเลขสไลด์ 5">
            <a:extLst>
              <a:ext uri="{FF2B5EF4-FFF2-40B4-BE49-F238E27FC236}">
                <a16:creationId xmlns:a16="http://schemas.microsoft.com/office/drawing/2014/main" id="{803395B5-96F4-43B6-AB47-C5937FFC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E509D-F6C5-40F0-99B4-E37EE232700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035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DD01630-E31B-4326-AD56-E125A3D1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BF8D397-2F9D-4074-AB23-52221A6CE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565588A-BD96-498E-B29F-1D22F61D8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12598C3C-36E0-4136-93CE-9850D17D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18692702-B47F-4E9F-B4F9-3963893A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CB1950CD-6284-4012-A536-4549070B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441D-2163-4D28-BD12-8B6A7D73119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9759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9B5CE50-4379-4290-874A-952061F2C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BAE568A-B58B-409C-BD4B-4C2372FA1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0A77145-3ED3-47A7-B83B-D4B2F2A0E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058A378-96AC-44DD-A6CC-6733B19EF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57AF2A6-E30B-4FE6-B592-79958B33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0F74343-1279-4C02-8781-0F170C39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9593E-0F08-456F-A88A-C36A17D2BC7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4982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>
            <a:extLst>
              <a:ext uri="{FF2B5EF4-FFF2-40B4-BE49-F238E27FC236}">
                <a16:creationId xmlns:a16="http://schemas.microsoft.com/office/drawing/2014/main" id="{1649C34E-AF4D-4AFC-BE48-334635794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487363"/>
            <a:ext cx="5915025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คลิกเพื่อแก้ไขสไตล์ชื่อเรื่องต้นแบบ</a:t>
            </a:r>
            <a:endParaRPr lang="en-US" altLang="en-US"/>
          </a:p>
        </p:txBody>
      </p:sp>
      <p:sp>
        <p:nvSpPr>
          <p:cNvPr id="1027" name="ตัวแทนข้อความ 2">
            <a:extLst>
              <a:ext uri="{FF2B5EF4-FFF2-40B4-BE49-F238E27FC236}">
                <a16:creationId xmlns:a16="http://schemas.microsoft.com/office/drawing/2014/main" id="{51829F1B-B83E-4D29-8DDA-59D7C6792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1488" y="2433638"/>
            <a:ext cx="5915025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แก้ไขสไตล์ของข้อความต้นแบบ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  <a:endParaRPr lang="en-US" alt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3951434-F459-4DF6-80F3-4075A6B50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5FE817D-69B0-4F86-ADBC-6CAA0DB01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663"/>
            <a:ext cx="23145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87FABBC-65A6-4C62-B2C2-CB69884AD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BDA736-A2A4-4B81-94DB-EA33EC0A784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653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017" y="316992"/>
            <a:ext cx="6593967" cy="8510016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075" y="856792"/>
            <a:ext cx="565785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075" y="2804160"/>
            <a:ext cx="5657850" cy="524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074" y="8286047"/>
            <a:ext cx="1543050" cy="341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56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257175"/>
            <a:fld id="{6C5516DA-9D86-4E1E-A623-C11F9F74EB59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257175"/>
              <a:t>9/11/2021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3103" y="8286047"/>
            <a:ext cx="2931795" cy="341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56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257175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1051" y="8286047"/>
            <a:ext cx="822960" cy="341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6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257175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257175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9169" y="499872"/>
            <a:ext cx="6439662" cy="814425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79963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27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02870" indent="-102870" algn="l" defTabSz="514350" rtl="0" eaLnBrk="1" latinLnBrk="0" hangingPunct="1">
        <a:lnSpc>
          <a:spcPct val="100000"/>
        </a:lnSpc>
        <a:spcBef>
          <a:spcPts val="506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102870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indent="-102870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88" kern="1200">
          <a:solidFill>
            <a:schemeClr val="tx1"/>
          </a:solidFill>
          <a:latin typeface="+mn-lt"/>
          <a:ea typeface="+mn-ea"/>
          <a:cs typeface="+mn-cs"/>
        </a:defRPr>
      </a:lvl3pPr>
      <a:lvl4pPr marL="565785" indent="-102870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720090" indent="-102870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28588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88" kern="1200">
          <a:solidFill>
            <a:schemeClr val="tx1"/>
          </a:solidFill>
          <a:latin typeface="+mn-lt"/>
          <a:ea typeface="+mn-ea"/>
          <a:cs typeface="+mn-cs"/>
        </a:defRPr>
      </a:lvl6pPr>
      <a:lvl7pPr marL="1068750" indent="-128588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88" kern="1200">
          <a:solidFill>
            <a:schemeClr val="tx1"/>
          </a:solidFill>
          <a:latin typeface="+mn-lt"/>
          <a:ea typeface="+mn-ea"/>
          <a:cs typeface="+mn-cs"/>
        </a:defRPr>
      </a:lvl7pPr>
      <a:lvl8pPr marL="1237500" indent="-128588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88" kern="1200">
          <a:solidFill>
            <a:schemeClr val="tx1"/>
          </a:solidFill>
          <a:latin typeface="+mn-lt"/>
          <a:ea typeface="+mn-ea"/>
          <a:cs typeface="+mn-cs"/>
        </a:defRPr>
      </a:lvl8pPr>
      <a:lvl9pPr marL="1406250" indent="-128588" algn="l" defTabSz="514350" rtl="0" eaLnBrk="1" latinLnBrk="0" hangingPunct="1">
        <a:lnSpc>
          <a:spcPct val="100000"/>
        </a:lnSpc>
        <a:spcBef>
          <a:spcPts val="28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8F7E28-3EE1-466E-AFE3-78FCDCB0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540" y="296260"/>
            <a:ext cx="4896544" cy="1154193"/>
          </a:xfrm>
        </p:spPr>
        <p:txBody>
          <a:bodyPr rtlCol="0">
            <a:prstTxWarp prst="textChevronInverted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dirty="0">
                <a:ln>
                  <a:solidFill>
                    <a:srgbClr val="FF0066"/>
                  </a:solidFill>
                </a:ln>
                <a:solidFill>
                  <a:srgbClr val="0000FF"/>
                </a:solidFill>
                <a:latin typeface="Sitka Heading" panose="02000505000000020004" pitchFamily="2" charset="0"/>
                <a:cs typeface="SOV_PleanJai" panose="02070506060000020004" pitchFamily="18" charset="-34"/>
              </a:rPr>
              <a:t>จดหมายข่าว</a:t>
            </a:r>
            <a:br>
              <a:rPr lang="th-TH" sz="3600" dirty="0">
                <a:ln>
                  <a:solidFill>
                    <a:srgbClr val="FF0066"/>
                  </a:solidFill>
                </a:ln>
                <a:solidFill>
                  <a:srgbClr val="0000FF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</a:br>
            <a:r>
              <a:rPr lang="th-TH" sz="36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องค์การบริหารส่วนตำบลหัวหว้า</a:t>
            </a:r>
            <a:endParaRPr lang="th-TH" sz="3600" dirty="0">
              <a:ln w="10160">
                <a:solidFill>
                  <a:srgbClr val="00B0F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099" name="TextBox 3">
            <a:extLst>
              <a:ext uri="{FF2B5EF4-FFF2-40B4-BE49-F238E27FC236}">
                <a16:creationId xmlns:a16="http://schemas.microsoft.com/office/drawing/2014/main" id="{A5A17616-CB03-4182-AF70-0036B3A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8605838"/>
            <a:ext cx="6191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  <a:buFontTx/>
              <a:buNone/>
              <a:tabLst/>
              <a:defRPr/>
            </a:pPr>
            <a:r>
              <a:rPr kumimoji="0" lang="th-TH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องค์กรยุคใหม่ ตระหนักในหน้าที่ ยินดีรับใช้ สามัคคีจริงใจ โปร่งใสในการทำงาน</a:t>
            </a:r>
            <a:endParaRPr kumimoji="0" lang="en-US" altLang="en-US" sz="2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4100" name="Picture 4" descr="http://www.huawa.go.th/images/yootheme/logo_huawa.png">
            <a:extLst>
              <a:ext uri="{FF2B5EF4-FFF2-40B4-BE49-F238E27FC236}">
                <a16:creationId xmlns:a16="http://schemas.microsoft.com/office/drawing/2014/main" id="{809F5984-E893-49DD-869E-FD4E358A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79388"/>
            <a:ext cx="11874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AE0B5-E37A-4FFF-9D6C-A9AB29B4F660}"/>
              </a:ext>
            </a:extLst>
          </p:cNvPr>
          <p:cNvSpPr txBox="1"/>
          <p:nvPr/>
        </p:nvSpPr>
        <p:spPr>
          <a:xfrm>
            <a:off x="833015" y="2034020"/>
            <a:ext cx="525621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NiramitIT๙ " panose="02000506000000020004" pitchFamily="2" charset="-34"/>
                <a:ea typeface="+mn-ea"/>
                <a:cs typeface="TH NiramitIT๙ " panose="02000506000000020004" pitchFamily="2" charset="-34"/>
              </a:rPr>
              <a:t>เล่มที่ 5/๒๕๖4 ประจำเดือนพฤษภาคม พ.ศ. ๒๕๖4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NiramitIT๙ " panose="02000506000000020004" pitchFamily="2" charset="-34"/>
              <a:ea typeface="+mn-ea"/>
              <a:cs typeface="TH NiramitIT๙ " panose="0200050600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B8BC6E-AEB4-4320-8A5C-85CC9176E419}"/>
              </a:ext>
            </a:extLst>
          </p:cNvPr>
          <p:cNvSpPr txBox="1"/>
          <p:nvPr/>
        </p:nvSpPr>
        <p:spPr>
          <a:xfrm>
            <a:off x="332656" y="7609110"/>
            <a:ext cx="619268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Kanyanut uni" pitchFamily="18" charset="-34"/>
                <a:ea typeface="+mn-ea"/>
                <a:cs typeface="Cordia New" panose="020B0304020202020204" pitchFamily="34" charset="-34"/>
              </a:rPr>
              <a:t>วิสัยทัศน์ องค์การบริหารส่วนตำบลหัวหว้า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Kanyanut uni" pitchFamily="18" charset="-34"/>
                <a:ea typeface="+mn-ea"/>
                <a:cs typeface="Cordia New" panose="020B0304020202020204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Kanyanut uni" pitchFamily="18" charset="-34"/>
                <a:ea typeface="+mn-ea"/>
                <a:cs typeface="Cordia New" panose="020B0304020202020204" pitchFamily="34" charset="-34"/>
              </a:rPr>
              <a:t>เป็นตำบลน่าอยู่  มีความรู้คู่คุณธรรม ภายใต้วิถีชีวิตแบบพอเพียง  และส่งเสริม การฟื้นฟูอนุรักษ์ทรัพยากรธรรมชาติอย่างยั่งยืน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Kanyanut uni" pitchFamily="18" charset="-3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C88F9-DBE0-420E-829C-043F20E810B5}"/>
              </a:ext>
            </a:extLst>
          </p:cNvPr>
          <p:cNvSpPr txBox="1"/>
          <p:nvPr/>
        </p:nvSpPr>
        <p:spPr>
          <a:xfrm>
            <a:off x="833015" y="1684770"/>
            <a:ext cx="5256213" cy="277812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เลขที่ 13 หมู่ 14 ต.หัวหว้า อ.ศรีมหาโพธิ  จ.ปราจีนบุรี ๒๕๑๔๐ โทรศัพท์/โทรสาร ๐-๓๗๒๑-๐๘๓๓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www.huawa.go.th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9" y="3044950"/>
            <a:ext cx="6064605" cy="3412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4">
            <a:extLst>
              <a:ext uri="{FF2B5EF4-FFF2-40B4-BE49-F238E27FC236}">
                <a16:creationId xmlns:a16="http://schemas.microsoft.com/office/drawing/2014/main" id="{175764A6-1B5F-44FB-87F8-DCDCFF918428}"/>
              </a:ext>
            </a:extLst>
          </p:cNvPr>
          <p:cNvSpPr txBox="1">
            <a:spLocks/>
          </p:cNvSpPr>
          <p:nvPr/>
        </p:nvSpPr>
        <p:spPr>
          <a:xfrm>
            <a:off x="374900" y="296260"/>
            <a:ext cx="6192688" cy="576064"/>
          </a:xfrm>
          <a:prstGeom prst="rect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S-SOM TUM-np" pitchFamily="2" charset="0"/>
                <a:ea typeface="+mn-ea"/>
                <a:cs typeface="TS-SOM TUM-np" pitchFamily="2" charset="0"/>
              </a:rPr>
              <a:t>มุมกฎหมายน่ารู้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16" y="939917"/>
            <a:ext cx="5661456" cy="800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1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2EA51405-D6A9-475E-A558-92B825808ADF}"/>
              </a:ext>
            </a:extLst>
          </p:cNvPr>
          <p:cNvSpPr txBox="1">
            <a:spLocks/>
          </p:cNvSpPr>
          <p:nvPr/>
        </p:nvSpPr>
        <p:spPr>
          <a:xfrm>
            <a:off x="258960" y="229415"/>
            <a:ext cx="6388037" cy="524960"/>
          </a:xfrm>
          <a:prstGeom prst="rect">
            <a:avLst/>
          </a:prstGeom>
          <a:solidFill>
            <a:srgbClr val="FFD70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WR Hakmum" panose="02000000000000000000" pitchFamily="2" charset="0"/>
                <a:cs typeface="WR Hakmum" panose="02000000000000000000" pitchFamily="2" charset="0"/>
              </a:rPr>
              <a:t>มุมความรู้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01" y="907080"/>
            <a:ext cx="5271953" cy="76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3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1F4F46F-DE85-4554-9A0B-9EFBF91DDE98}"/>
              </a:ext>
            </a:extLst>
          </p:cNvPr>
          <p:cNvSpPr/>
          <p:nvPr/>
        </p:nvSpPr>
        <p:spPr>
          <a:xfrm>
            <a:off x="3123590" y="7574993"/>
            <a:ext cx="3664920" cy="1508105"/>
          </a:xfrm>
          <a:prstGeom prst="rect">
            <a:avLst/>
          </a:prstGeom>
          <a:solidFill>
            <a:srgbClr val="FFCCFF"/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กองบรรณาธิการ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ที่ปรึกษา              :    นายสุรชัย  ทนสิงห์  นายก อบต.หัวหว้า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บรรณาธิการ         :    นายอุดม  คูศรี ปลัด อบต.หัวหว้า</a:t>
            </a:r>
          </a:p>
          <a:p>
            <a:pPr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ผู้ตรวจสอบข้อมูล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:</a:t>
            </a: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</a:t>
            </a:r>
            <a:r>
              <a:rPr lang="th-TH" sz="1200" b="1" kern="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น.ส. กชพร  สายรัตน์ (หัวหน้าฝ่ายวิเคราะห์นโยบายและแผน 	            รักษาราชการแทนหัวหน้า</a:t>
            </a: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สำนักปลัด อบต. หัวหว้า)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จัดทำโดย             :    นายสุระเดช  ไกรศรี (นักวิเคราะห์นโยบายและแผน)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                               น.ส. ปนัดดา  บุญสวัสดิ์ (เจ้าพนักงานธุรการ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)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04556" y="5342296"/>
            <a:ext cx="5248887" cy="2082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สถานีเกษตรหลวงอิน</a:t>
            </a:r>
            <a:r>
              <a:rPr lang="th-TH" sz="20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ทนนท์</a:t>
            </a:r>
            <a:endParaRPr lang="th-TH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  <a:p>
            <a:pPr algn="thaiDist"/>
            <a:r>
              <a:rPr lang="th-TH" dirty="0">
                <a:solidFill>
                  <a:srgbClr val="0070C0"/>
                </a:solidFill>
                <a:latin typeface="Helvetica Neue"/>
              </a:rPr>
              <a:t>      เดิมสถานที่แห่งนี้มีการบุกรุกผืนป่า ทำไร่เลื่อนลอย ปลูกข้าว ปลูกฝิ่น จากชาวเขาเผ่ากะเหรี่ยง และชาวไทยภูเขา ทำให้ป่ามีสภาพเสื่อมโทรม ในหลวงรัชกาลที่ 9 ทรงอยากให้ชาวเขาเหล่านั้นมีพื้นที่ทำกินเป็นหลักแหล่ง จึงมีพระราชดำริให้ถ่ายทอดความรู้การเกษตรแผนใหม่      ให้หันมาทำการเกษตรแบบถาวร จึงจัดตั้ง </a:t>
            </a:r>
            <a:r>
              <a:rPr lang="th-TH" b="1" dirty="0">
                <a:solidFill>
                  <a:srgbClr val="0070C0"/>
                </a:solidFill>
                <a:latin typeface="Helvetica Neue"/>
              </a:rPr>
              <a:t>“สถานีวิจัยโครงการหลวงอิน</a:t>
            </a:r>
            <a:r>
              <a:rPr lang="th-TH" b="1" dirty="0" err="1">
                <a:solidFill>
                  <a:srgbClr val="0070C0"/>
                </a:solidFill>
                <a:latin typeface="Helvetica Neue"/>
              </a:rPr>
              <a:t>ทนนท์</a:t>
            </a:r>
            <a:r>
              <a:rPr lang="th-TH" b="1" dirty="0">
                <a:solidFill>
                  <a:srgbClr val="0070C0"/>
                </a:solidFill>
                <a:latin typeface="Helvetica Neue"/>
              </a:rPr>
              <a:t>”</a:t>
            </a:r>
            <a:r>
              <a:rPr lang="th-TH" dirty="0">
                <a:solidFill>
                  <a:srgbClr val="0070C0"/>
                </a:solidFill>
                <a:latin typeface="Helvetica Neue"/>
              </a:rPr>
              <a:t> ขึ้นในปี 2522 ดำเนินงานวิจัยด้านไม้ดอก ไม้ประดับ พืชผัก และไม้ผล และเปลี่ยนมาเป็น </a:t>
            </a:r>
            <a:r>
              <a:rPr lang="th-TH" b="1" dirty="0">
                <a:solidFill>
                  <a:srgbClr val="0070C0"/>
                </a:solidFill>
                <a:latin typeface="Helvetica Neue"/>
              </a:rPr>
              <a:t>“สถานีเกษตรหลวงอิน</a:t>
            </a:r>
            <a:r>
              <a:rPr lang="th-TH" b="1" dirty="0" err="1">
                <a:solidFill>
                  <a:srgbClr val="0070C0"/>
                </a:solidFill>
                <a:latin typeface="Helvetica Neue"/>
              </a:rPr>
              <a:t>ทนนท์</a:t>
            </a:r>
            <a:r>
              <a:rPr lang="th-TH" b="1" dirty="0">
                <a:solidFill>
                  <a:srgbClr val="0070C0"/>
                </a:solidFill>
                <a:latin typeface="Helvetica Neue"/>
              </a:rPr>
              <a:t>”</a:t>
            </a:r>
            <a:r>
              <a:rPr lang="th-TH" dirty="0">
                <a:solidFill>
                  <a:srgbClr val="0070C0"/>
                </a:solidFill>
                <a:latin typeface="Helvetica Neue"/>
              </a:rPr>
              <a:t> ในปี 2550</a:t>
            </a:r>
            <a:endParaRPr lang="th-TH" dirty="0">
              <a:solidFill>
                <a:srgbClr val="0070C0"/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56" y="679851"/>
            <a:ext cx="4088423" cy="2725615"/>
          </a:xfrm>
          <a:prstGeom prst="rect">
            <a:avLst/>
          </a:prstGeom>
        </p:spPr>
      </p:pic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5819C75F-187A-49ED-874C-DA13922C95C2}"/>
              </a:ext>
            </a:extLst>
          </p:cNvPr>
          <p:cNvSpPr txBox="1">
            <a:spLocks/>
          </p:cNvSpPr>
          <p:nvPr/>
        </p:nvSpPr>
        <p:spPr>
          <a:xfrm>
            <a:off x="332656" y="35496"/>
            <a:ext cx="6192688" cy="576064"/>
          </a:xfrm>
          <a:prstGeom prst="rect">
            <a:avLst/>
          </a:prstGeom>
          <a:solidFill>
            <a:srgbClr val="00FFC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S-SOM TUM-np" pitchFamily="2" charset="0"/>
                <a:ea typeface="+mn-ea"/>
                <a:cs typeface="TS-SOM TUM-np" pitchFamily="2" charset="0"/>
              </a:rPr>
              <a:t>โครงการในพระราชดำริ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180" y="2838500"/>
            <a:ext cx="3764328" cy="25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9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588906-A12D-46F5-BB31-5D7C016E8BE0}"/>
              </a:ext>
            </a:extLst>
          </p:cNvPr>
          <p:cNvSpPr txBox="1">
            <a:spLocks/>
          </p:cNvSpPr>
          <p:nvPr/>
        </p:nvSpPr>
        <p:spPr>
          <a:xfrm>
            <a:off x="44624" y="179512"/>
            <a:ext cx="6768752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กิจกรรมประจำเดือนพฤษภาคม 2564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450C3-773C-4C62-9114-881BBE99928D}"/>
              </a:ext>
            </a:extLst>
          </p:cNvPr>
          <p:cNvSpPr txBox="1"/>
          <p:nvPr/>
        </p:nvSpPr>
        <p:spPr>
          <a:xfrm>
            <a:off x="205866" y="884138"/>
            <a:ext cx="6442924" cy="830997"/>
          </a:xfrm>
          <a:prstGeom prst="rect">
            <a:avLst/>
          </a:prstGeom>
          <a:solidFill>
            <a:srgbClr val="A3FF6E"/>
          </a:solidFill>
        </p:spPr>
        <p:style>
          <a:lnRef idx="0">
            <a:schemeClr val="accent5"/>
          </a:lnRef>
          <a:fillRef idx="1001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18 พฤษภาคม 2564 เวลา 15.45 น. มูลนิธิเพื่อสัมพันธภาพไทย-จีน ร่วมกับ บริษัท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หยงซิง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สตีล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(ไทยแลนด์) จำกัด และบริษัท ไทย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ซิง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สตีล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จำกัด ได้นำหน้ากากอนามัยมามอบให้องค์การบริหารส่วนตำบลหัวหว้า โดยท่านปลัด, รองปลัด และ ผอ.กองช่าง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.หัวหว้า เป็นผู้รับมอบในครั้งนี้</a:t>
            </a:r>
            <a:endParaRPr lang="th-TH" sz="1600" i="0" dirty="0">
              <a:solidFill>
                <a:schemeClr val="tx1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5" y="4991620"/>
            <a:ext cx="4523858" cy="2143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5" y="2281425"/>
            <a:ext cx="4523858" cy="2143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588906-A12D-46F5-BB31-5D7C016E8BE0}"/>
              </a:ext>
            </a:extLst>
          </p:cNvPr>
          <p:cNvSpPr txBox="1">
            <a:spLocks/>
          </p:cNvSpPr>
          <p:nvPr/>
        </p:nvSpPr>
        <p:spPr>
          <a:xfrm>
            <a:off x="44624" y="179512"/>
            <a:ext cx="6768752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กิจกรรมประจำเดือนพฤษภาคม 2564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450C3-773C-4C62-9114-881BBE99928D}"/>
              </a:ext>
            </a:extLst>
          </p:cNvPr>
          <p:cNvSpPr txBox="1"/>
          <p:nvPr/>
        </p:nvSpPr>
        <p:spPr>
          <a:xfrm>
            <a:off x="205866" y="884138"/>
            <a:ext cx="6442924" cy="1815882"/>
          </a:xfrm>
          <a:prstGeom prst="rect">
            <a:avLst/>
          </a:prstGeom>
          <a:solidFill>
            <a:srgbClr val="A3FF6E"/>
          </a:solidFill>
        </p:spPr>
        <p:style>
          <a:lnRef idx="0">
            <a:schemeClr val="accent5"/>
          </a:lnRef>
          <a:fillRef idx="1001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21 พฤษภาคม 2564 นายสุรชัย ทนสิงห์ นายก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.หัวหว้า, นายอำนวย พริกงาม รองนายก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.หัวหว้า ,นายขจรศักดิ์ ใจดี ประธานสภา พร้อมด้วยสมาชิกสภา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.หัวหว้า , นายอุดม คูศรี ปลัด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 หัวหว้า และพนักงานส่วนตำบลหัวหว้า ได้นำถุงยังชีพ ข้าวสาร อาหารแห้ง ไข่ไก่ และน้ำดื่ม ไปมอบให้กับประชาชนในพื้นที่หมู่ 13 บ้านคลองสมบูรณ์ ที่ประสบเหตุ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วาต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ภัยพัดบ้านเรือนได้รับความเสียหายเมื่อวันที่ 16 พฤษภาคม 2564 จำนวน 15 ราย (โดยใช้งบประมาณส่วนตัว) พร้อมกันนี้ท่านนายกสุรชัย ทนสิงห์ ก็ได้มอบเงินส่วนตัวจำนวนหนึ่งเพื่อเป็นการช่วยเหลือในเบื้องต้นให้กับประชาชนที่ประสบเหตุ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วาต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ภัยดังกล่าว พร้อมกันนี้ก็ได้มอบหน้ากากอนามัยให้กับประชาชน และ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อส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ม.ในพื้นที่เพื่อเป็นการป้องกันโรคติดเชื้อโควิด-19 ไว้ด้วย</a:t>
            </a:r>
            <a:endParaRPr lang="th-TH" sz="1600" i="0" dirty="0">
              <a:solidFill>
                <a:schemeClr val="tx1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58" y="2886467"/>
            <a:ext cx="2879147" cy="16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6" y="2886467"/>
            <a:ext cx="2879147" cy="16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57" y="4871475"/>
            <a:ext cx="2879147" cy="16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6" y="6856483"/>
            <a:ext cx="2879147" cy="16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63" y="6856483"/>
            <a:ext cx="2879147" cy="16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4" y="4871475"/>
            <a:ext cx="2879147" cy="16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35128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588906-A12D-46F5-BB31-5D7C016E8BE0}"/>
              </a:ext>
            </a:extLst>
          </p:cNvPr>
          <p:cNvSpPr txBox="1">
            <a:spLocks/>
          </p:cNvSpPr>
          <p:nvPr/>
        </p:nvSpPr>
        <p:spPr>
          <a:xfrm>
            <a:off x="44624" y="179512"/>
            <a:ext cx="6768752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b="1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กิจกรรมประจำเดือนพฤษภาคม 2564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450C3-773C-4C62-9114-881BBE99928D}"/>
              </a:ext>
            </a:extLst>
          </p:cNvPr>
          <p:cNvSpPr txBox="1"/>
          <p:nvPr/>
        </p:nvSpPr>
        <p:spPr>
          <a:xfrm>
            <a:off x="205866" y="884138"/>
            <a:ext cx="6442924" cy="1077218"/>
          </a:xfrm>
          <a:prstGeom prst="rect">
            <a:avLst/>
          </a:prstGeom>
          <a:solidFill>
            <a:srgbClr val="A3FF6E"/>
          </a:solidFill>
        </p:spPr>
        <p:style>
          <a:lnRef idx="0">
            <a:schemeClr val="accent5"/>
          </a:lnRef>
          <a:fillRef idx="1001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22 พฤษภาคม 2564 หลังจากที่ได้ทราบว่าพบผู้ติดเชื้อโควิด-19 รายใหม่ของจังหวัดปราจีนบุรี (รายที่ 354) พักอาศัยอยู่ในพื้นที่หมู่ 17 บ้านหนอง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ไฮ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ของตำบลหัวหว้า ท่านนายกสุรชัย ทนสิงห์ ได้มอบหมายให้เจ้าหน้าที่ของ </a:t>
            </a:r>
            <a:r>
              <a:rPr lang="th-TH" sz="1600" dirty="0" err="1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อบต</a:t>
            </a:r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.หัวหว้า เข้าดำเนินการฉีดพ่นยาฆ่าเชื้อในพื้นที่ดังกล่าว และได้มอบหน้ากากอนามัยและน้ำยาฆ่าเชื้อไว้ให้ประชาชนส่วนหนึ่ง เพื่อใช้ในการทำความสะอาดภายในบ้านเรือน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" y="2323759"/>
            <a:ext cx="2159026" cy="2880000"/>
          </a:xfrm>
          <a:prstGeom prst="ellipse">
            <a:avLst/>
          </a:prstGeom>
          <a:ln w="63500" cap="rnd">
            <a:solidFill>
              <a:srgbClr val="00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99" y="2323759"/>
            <a:ext cx="2159026" cy="2880000"/>
          </a:xfrm>
          <a:prstGeom prst="ellipse">
            <a:avLst/>
          </a:prstGeom>
          <a:ln w="63500" cap="rnd">
            <a:solidFill>
              <a:srgbClr val="00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46" y="5566162"/>
            <a:ext cx="2159026" cy="2880000"/>
          </a:xfrm>
          <a:prstGeom prst="ellipse">
            <a:avLst/>
          </a:prstGeom>
          <a:ln w="63500" cap="rnd">
            <a:solidFill>
              <a:srgbClr val="00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99" y="5566162"/>
            <a:ext cx="2159026" cy="2880000"/>
          </a:xfrm>
          <a:prstGeom prst="ellipse">
            <a:avLst/>
          </a:prstGeom>
          <a:ln w="63500" cap="rnd">
            <a:solidFill>
              <a:srgbClr val="00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" y="5566162"/>
            <a:ext cx="2159026" cy="2880000"/>
          </a:xfrm>
          <a:prstGeom prst="ellipse">
            <a:avLst/>
          </a:prstGeom>
          <a:ln w="63500" cap="rnd">
            <a:solidFill>
              <a:srgbClr val="00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46" y="2323759"/>
            <a:ext cx="2159026" cy="2880000"/>
          </a:xfrm>
          <a:prstGeom prst="ellipse">
            <a:avLst/>
          </a:prstGeom>
          <a:ln w="63500" cap="rnd">
            <a:solidFill>
              <a:srgbClr val="00FF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662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588906-A12D-46F5-BB31-5D7C016E8BE0}"/>
              </a:ext>
            </a:extLst>
          </p:cNvPr>
          <p:cNvSpPr txBox="1">
            <a:spLocks/>
          </p:cNvSpPr>
          <p:nvPr/>
        </p:nvSpPr>
        <p:spPr>
          <a:xfrm>
            <a:off x="44624" y="179512"/>
            <a:ext cx="6768752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b="1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กิจกรรมประจำเดือนพฤษภาคม 2564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450C3-773C-4C62-9114-881BBE99928D}"/>
              </a:ext>
            </a:extLst>
          </p:cNvPr>
          <p:cNvSpPr txBox="1"/>
          <p:nvPr/>
        </p:nvSpPr>
        <p:spPr>
          <a:xfrm>
            <a:off x="205866" y="884138"/>
            <a:ext cx="6442924" cy="584775"/>
          </a:xfrm>
          <a:prstGeom prst="rect">
            <a:avLst/>
          </a:prstGeom>
          <a:solidFill>
            <a:srgbClr val="A3FF6E"/>
          </a:solidFill>
        </p:spPr>
        <p:style>
          <a:lnRef idx="0">
            <a:schemeClr val="accent5"/>
          </a:lnRef>
          <a:fillRef idx="1001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27 พฤษภาคม 2564 องค์การบริหารส่วนตำบลหัวหว้า จัดโครงการและกิจกรรมปลูกต้นไม้และปลูกป่าเฉลิมพระเกียรติตำบลหัวหว้า ประจำปีงบประมาณ พ.ศ. 2564 ณ บริเวณถนนหน้าทางเข้าองค์การบริหารส่วนตำบลหัวหว้า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87" y="1618913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0" y="1597475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0" y="3482616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25" y="3502621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9" y="5299467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87" y="5299467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87" y="7116319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9" y="7116319"/>
            <a:ext cx="2879147" cy="1620000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463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588906-A12D-46F5-BB31-5D7C016E8BE0}"/>
              </a:ext>
            </a:extLst>
          </p:cNvPr>
          <p:cNvSpPr txBox="1">
            <a:spLocks/>
          </p:cNvSpPr>
          <p:nvPr/>
        </p:nvSpPr>
        <p:spPr>
          <a:xfrm>
            <a:off x="44624" y="179512"/>
            <a:ext cx="6768752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b="1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กิจกรรมประจำเดือนพฤษภาคม 2564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450C3-773C-4C62-9114-881BBE99928D}"/>
              </a:ext>
            </a:extLst>
          </p:cNvPr>
          <p:cNvSpPr txBox="1"/>
          <p:nvPr/>
        </p:nvSpPr>
        <p:spPr>
          <a:xfrm>
            <a:off x="205866" y="884138"/>
            <a:ext cx="6442924" cy="1077218"/>
          </a:xfrm>
          <a:prstGeom prst="rect">
            <a:avLst/>
          </a:prstGeom>
          <a:solidFill>
            <a:srgbClr val="A3FF6E"/>
          </a:solidFill>
        </p:spPr>
        <p:style>
          <a:lnRef idx="0">
            <a:schemeClr val="accent5"/>
          </a:lnRef>
          <a:fillRef idx="1001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1600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31 พฤษภาคม 2564 นายสุรชัย ทนสิงห์ นายกองค์การบริหารส่วนตำบลหัวหว้า ได้มอบหมายให้ นายอุดม คูศรี ปลัดองค์การบริหารส่วนตำบลหัวหว้า พร้อมเจ้าหน้าที่ลงพื้นที่มอบข้าวสาร อาหารแห้ง น้ำดื่ม และหน้ากากอนามัย ให้กับประชาชนที่ต้องกักตัวชั่วคราวเนื่องจากเป็นกลุ่มที่มีความเสี่ยงต่ำในการแพร่ระบาดของโรคติดเชื้อโควิด-19 ในพื้นที่ หมู่ 11 บ้านหนองระเนตร ตำบลหัวหว้า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46" y="6684741"/>
            <a:ext cx="3199052" cy="1800000"/>
          </a:xfrm>
          <a:prstGeom prst="ellipse">
            <a:avLst/>
          </a:prstGeom>
          <a:ln w="190500" cap="rnd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6" y="6684741"/>
            <a:ext cx="3199052" cy="1800000"/>
          </a:xfrm>
          <a:prstGeom prst="ellipse">
            <a:avLst/>
          </a:prstGeom>
          <a:ln w="190500" cap="rnd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46" y="2459259"/>
            <a:ext cx="3199052" cy="1800000"/>
          </a:xfrm>
          <a:prstGeom prst="ellipse">
            <a:avLst/>
          </a:prstGeom>
          <a:ln w="190500" cap="rnd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459259"/>
            <a:ext cx="3199052" cy="1800000"/>
          </a:xfrm>
          <a:prstGeom prst="ellipse">
            <a:avLst/>
          </a:prstGeom>
          <a:ln w="190500" cap="rnd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46" y="4572000"/>
            <a:ext cx="3199052" cy="1800000"/>
          </a:xfrm>
          <a:prstGeom prst="ellipse">
            <a:avLst/>
          </a:prstGeom>
          <a:ln w="190500" cap="rnd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4572000"/>
            <a:ext cx="3199052" cy="1800000"/>
          </a:xfrm>
          <a:prstGeom prst="ellipse">
            <a:avLst/>
          </a:prstGeom>
          <a:ln w="190500" cap="rnd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4880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ชื่อเรื่อง 1">
            <a:extLst>
              <a:ext uri="{FF2B5EF4-FFF2-40B4-BE49-F238E27FC236}">
                <a16:creationId xmlns:a16="http://schemas.microsoft.com/office/drawing/2014/main" id="{CAE6AB51-E002-48C1-9CB9-AF1B56252A9E}"/>
              </a:ext>
            </a:extLst>
          </p:cNvPr>
          <p:cNvSpPr txBox="1">
            <a:spLocks/>
          </p:cNvSpPr>
          <p:nvPr/>
        </p:nvSpPr>
        <p:spPr>
          <a:xfrm>
            <a:off x="44624" y="539552"/>
            <a:ext cx="6768752" cy="576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งบรายรับ-รายจ่ายจริงประจำเดือนพฤษภาคม 2564 </a:t>
            </a: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26A895C8-6528-43C4-A25A-DF98ADA67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999807"/>
              </p:ext>
            </p:extLst>
          </p:nvPr>
        </p:nvGraphicFramePr>
        <p:xfrm>
          <a:off x="209762" y="1365195"/>
          <a:ext cx="6438476" cy="4886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006">
                  <a:extLst>
                    <a:ext uri="{9D8B030D-6E8A-4147-A177-3AD203B41FA5}">
                      <a16:colId xmlns:a16="http://schemas.microsoft.com/office/drawing/2014/main" val="401308108"/>
                    </a:ext>
                  </a:extLst>
                </a:gridCol>
                <a:gridCol w="988618">
                  <a:extLst>
                    <a:ext uri="{9D8B030D-6E8A-4147-A177-3AD203B41FA5}">
                      <a16:colId xmlns:a16="http://schemas.microsoft.com/office/drawing/2014/main" val="847454708"/>
                    </a:ext>
                  </a:extLst>
                </a:gridCol>
                <a:gridCol w="2126774">
                  <a:extLst>
                    <a:ext uri="{9D8B030D-6E8A-4147-A177-3AD203B41FA5}">
                      <a16:colId xmlns:a16="http://schemas.microsoft.com/office/drawing/2014/main" val="3411935901"/>
                    </a:ext>
                  </a:extLst>
                </a:gridCol>
                <a:gridCol w="947078">
                  <a:extLst>
                    <a:ext uri="{9D8B030D-6E8A-4147-A177-3AD203B41FA5}">
                      <a16:colId xmlns:a16="http://schemas.microsoft.com/office/drawing/2014/main" val="3137142437"/>
                    </a:ext>
                  </a:extLst>
                </a:gridCol>
              </a:tblGrid>
              <a:tr h="42341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งบรายรับ-รายจ่ายประจำเดือนพฤษภาคม พ.ศ.๒๕๖๔</a:t>
                      </a:r>
                      <a:endParaRPr lang="th-TH" sz="20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894405"/>
                  </a:ext>
                </a:extLst>
              </a:tr>
              <a:tr h="385779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รายการ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รายรับ 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รายการ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รายจ่าย 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243164"/>
                  </a:ext>
                </a:extLst>
              </a:tr>
              <a:tr h="38577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sng" strike="noStrike" dirty="0">
                          <a:solidFill>
                            <a:srgbClr val="0000FF"/>
                          </a:solidFill>
                          <a:effectLst/>
                        </a:rPr>
                        <a:t>รายรับ</a:t>
                      </a:r>
                      <a:endParaRPr lang="th-TH" sz="1600" b="1" i="0" u="sng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th-TH" sz="1600" b="0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sng" strike="noStrike" dirty="0">
                          <a:solidFill>
                            <a:srgbClr val="0000FF"/>
                          </a:solidFill>
                          <a:effectLst/>
                        </a:rPr>
                        <a:t>รายจ่าย</a:t>
                      </a:r>
                      <a:endParaRPr lang="th-TH" sz="1600" b="1" i="0" u="sng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715844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หมวดภาษีอากร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542,075.02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งบกลาง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1,550,520.00</a:t>
                      </a: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48984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หมวดค่าธรรมเนียม ค่าปรับ และใบอนุญาต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47,690.70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งบเงินอุดหนุน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496,572.10</a:t>
                      </a: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105853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หมวดรายได้จากทรัพย์สิน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37,132.28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งบดำเนินงาน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396,430.73</a:t>
                      </a: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241247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หมวดรายได้จากทุน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งบบุคลากร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1,212,583.27</a:t>
                      </a: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69246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หมวดรายได้เบ็ดเตล็ด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42,653.00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งบลงทุน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1,554,900.00</a:t>
                      </a: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827816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>
                          <a:effectLst/>
                        </a:rPr>
                        <a:t>หมวดภาษีจัดสรร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13,302,888.14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 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957975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>
                          <a:effectLst/>
                        </a:rPr>
                        <a:t>หมวดเงินอุดหนุนทั่วไป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2,588,012.00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u="none" strike="noStrike" dirty="0">
                          <a:effectLst/>
                        </a:rPr>
                        <a:t> 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803566"/>
                  </a:ext>
                </a:extLst>
              </a:tr>
              <a:tr h="461448"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รวมรายรับทั้งหมด</a:t>
                      </a:r>
                      <a:endParaRPr lang="th-TH" sz="16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16,560,451.14</a:t>
                      </a:r>
                    </a:p>
                  </a:txBody>
                  <a:tcPr marL="7620" marR="7620" marT="762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รวมรายจ่ายทั้งหมด</a:t>
                      </a:r>
                      <a:endParaRPr lang="th-TH" sz="16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098" marR="6098" marT="6098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5,211,006.10</a:t>
                      </a:r>
                    </a:p>
                  </a:txBody>
                  <a:tcPr marL="7620" marR="7620" marT="762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153056"/>
                  </a:ext>
                </a:extLst>
              </a:tr>
            </a:tbl>
          </a:graphicData>
        </a:graphic>
      </p:graphicFrame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6557165"/>
            <a:ext cx="2143125" cy="214312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4" y="6660852"/>
            <a:ext cx="1142085" cy="203943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35" y="6667686"/>
            <a:ext cx="1140051" cy="20362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DB1BF49-8F21-41E6-9F87-E901C119B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" y="293632"/>
            <a:ext cx="2143125" cy="2143125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3A1DFECD-8B03-45E9-BC74-AAA7485FC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933273"/>
              </p:ext>
            </p:extLst>
          </p:nvPr>
        </p:nvGraphicFramePr>
        <p:xfrm>
          <a:off x="527605" y="1059785"/>
          <a:ext cx="5915026" cy="49081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907">
                  <a:extLst>
                    <a:ext uri="{9D8B030D-6E8A-4147-A177-3AD203B41FA5}">
                      <a16:colId xmlns:a16="http://schemas.microsoft.com/office/drawing/2014/main" val="3571262164"/>
                    </a:ext>
                  </a:extLst>
                </a:gridCol>
                <a:gridCol w="2808144">
                  <a:extLst>
                    <a:ext uri="{9D8B030D-6E8A-4147-A177-3AD203B41FA5}">
                      <a16:colId xmlns:a16="http://schemas.microsoft.com/office/drawing/2014/main" val="341819352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341190437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263461949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89557431"/>
                    </a:ext>
                  </a:extLst>
                </a:gridCol>
              </a:tblGrid>
              <a:tr h="239080">
                <a:tc gridSpan="5">
                  <a:txBody>
                    <a:bodyPr/>
                    <a:lstStyle/>
                    <a:p>
                      <a:pPr algn="ctr" fontAlgn="auto"/>
                      <a:r>
                        <a:rPr lang="th-TH" sz="16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โครงการงานก่อสร้างสิ่งสาธารณูปโภค ประจำเดือนพฤษภาคม พ.ศ.2564</a:t>
                      </a:r>
                      <a:endParaRPr lang="th-TH" sz="16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b"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04003"/>
                  </a:ext>
                </a:extLst>
              </a:tr>
              <a:tr h="2125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ลำดับ</a:t>
                      </a:r>
                      <a:endParaRPr lang="th-TH" sz="11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ชื่อโครงการ</a:t>
                      </a:r>
                      <a:endParaRPr lang="th-TH" sz="11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งบประมาณอนุมัติ </a:t>
                      </a:r>
                      <a:endParaRPr lang="th-TH" sz="11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เบิกจ่าย </a:t>
                      </a:r>
                      <a:endParaRPr lang="th-TH" sz="11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งบประมาณคงเหลือ </a:t>
                      </a:r>
                      <a:endParaRPr lang="th-TH" sz="11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565405"/>
                  </a:ext>
                </a:extLst>
              </a:tr>
              <a:tr h="21251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solidFill>
                            <a:srgbClr val="0000FF"/>
                          </a:solidFill>
                          <a:effectLst/>
                        </a:rPr>
                        <a:t> (บาท) </a:t>
                      </a:r>
                      <a:endParaRPr lang="th-TH" sz="1100" b="1" i="0" u="none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solidFill>
                            <a:srgbClr val="0000FF"/>
                          </a:solidFill>
                          <a:effectLst/>
                        </a:rPr>
                        <a:t> (บาท) </a:t>
                      </a:r>
                      <a:endParaRPr lang="th-TH" sz="1100" b="1" i="0" u="none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b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(บาท) </a:t>
                      </a:r>
                      <a:endParaRPr lang="th-TH" sz="11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b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53475"/>
                  </a:ext>
                </a:extLst>
              </a:tr>
              <a:tr h="462665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1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>
                          <a:effectLst/>
                        </a:rPr>
                        <a:t>โครงการชุมชนเพื่อการส่งเสริมสุขภาพคนในชุมชน หมู่ 7 บ้านหนองกาน้ำ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400,000.00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246,500.00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153,500.00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167669"/>
                  </a:ext>
                </a:extLst>
              </a:tr>
              <a:tr h="425032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2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 dirty="0">
                          <a:effectLst/>
                        </a:rPr>
                        <a:t>โครงการเจาะบ่อบาดาล </a:t>
                      </a:r>
                      <a:r>
                        <a:rPr lang="en-US" sz="1100" u="none" strike="noStrike" dirty="0">
                          <a:effectLst/>
                        </a:rPr>
                        <a:t>Dia.6 </a:t>
                      </a:r>
                      <a:r>
                        <a:rPr lang="th-TH" sz="1100" u="none" strike="noStrike" dirty="0">
                          <a:effectLst/>
                        </a:rPr>
                        <a:t>หมู่ 10 บ้านหนองนก บริเวณที่ดินของนายสมควร บุญเรือง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85,100.00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85,100.00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          -  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905329"/>
                  </a:ext>
                </a:extLst>
              </a:tr>
              <a:tr h="637548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3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 dirty="0">
                          <a:effectLst/>
                        </a:rPr>
                        <a:t>โครงการก่อสร้างถนนลูกพร้อมวางท่อระบายน้ำคอนกรีตเสริมเหล็ก หมู่ 13 จากบ้านนายกิตติคุณ สืบจันทร์ ถึงบ้านนายอานนท์ พุทธา บ้านคลองสมบูรณ์ หมู่ 13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115,900.00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114,600.00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 1,300.00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199628"/>
                  </a:ext>
                </a:extLst>
              </a:tr>
              <a:tr h="637548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4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 dirty="0">
                          <a:effectLst/>
                        </a:rPr>
                        <a:t>โครงการก่อสร้างถนนลูกรังพร้อมวางท่อระบายน้ำคอนกรีตเสริมเหล็ก </a:t>
                      </a:r>
                      <a:r>
                        <a:rPr lang="en-US" sz="1100" u="none" strike="noStrike" dirty="0">
                          <a:effectLst/>
                        </a:rPr>
                        <a:t>Dia. 0.60 </a:t>
                      </a:r>
                      <a:r>
                        <a:rPr lang="th-TH" sz="1100" u="none" strike="noStrike" dirty="0">
                          <a:effectLst/>
                        </a:rPr>
                        <a:t>เมตร หมู่ 7 บ้านหนองกาน้ำ จากที่นางพิกุลแก้ว มีชัย ถึงซอยข้างโรงเรียนวัดเนินผาสุก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382,300.00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382,000.00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    300.00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255029"/>
                  </a:ext>
                </a:extLst>
              </a:tr>
              <a:tr h="425032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5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>
                          <a:effectLst/>
                        </a:rPr>
                        <a:t>โครงการก่อสร้างถนนลูกรังพร้อมวางท่อระบายน้ำคอนกรีตเสริมเหล็ก หมู่ 14 บ้านดอนสับฟาก จากที่นางหนูคำ รวมทรัพย์ ถึงที่นางวันทอง ทนสิงห์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147,900.00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144,000.00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 3,900.00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177086"/>
                  </a:ext>
                </a:extLst>
              </a:tr>
              <a:tr h="425032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6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>
                          <a:effectLst/>
                        </a:rPr>
                        <a:t>โครงการก่อสร้างถนนลูกรังพร้อมวางท่อระบายน้ำคอนกรีตเสริมเหล็ก หมู่ 7 บ้านหนองกาน้ำ จากที่นางสมทรง พรมกล่อม ถึงบ้านนางมาริน โอบอ้อม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440,800.00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440,000.00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    800.00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2173"/>
                  </a:ext>
                </a:extLst>
              </a:tr>
              <a:tr h="425032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7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>
                          <a:effectLst/>
                        </a:rPr>
                        <a:t>โครงการก่อสร้างถนนคอนกรีตเสริมเหล็ก หมู่ 10 จากบ้านนางบรรทม รินทา ถึงที่นายอาคม รินทา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134,800.00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134,800.00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          -  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19582"/>
                  </a:ext>
                </a:extLst>
              </a:tr>
              <a:tr h="425032">
                <a:tc>
                  <a:txBody>
                    <a:bodyPr/>
                    <a:lstStyle/>
                    <a:p>
                      <a:pPr algn="ctr" fontAlgn="auto"/>
                      <a:r>
                        <a:rPr lang="th-TH" sz="1100" u="none" strike="noStrike">
                          <a:effectLst/>
                        </a:rPr>
                        <a:t>8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th-TH" sz="1100" u="none" strike="noStrike">
                          <a:effectLst/>
                        </a:rPr>
                        <a:t>โครงการก่อสร้างถนนคอนกรีตเสริมเหล็ก หมู่ 7 จากบ้านนายสุเวท มีศิลป์ ถึงที่บ้านนายกิตติคุณ โทวงษ์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254,400.00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254,400.00 </a:t>
                      </a:r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th-TH" sz="1100" u="none" strike="noStrike" dirty="0">
                          <a:effectLst/>
                        </a:rPr>
                        <a:t>                         -   </a:t>
                      </a:r>
                      <a:endParaRPr lang="th-TH" sz="11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2870"/>
                  </a:ext>
                </a:extLst>
              </a:tr>
              <a:tr h="371903"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th-TH" sz="13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รวมราคางานโครงการ</a:t>
                      </a:r>
                      <a:endParaRPr lang="th-TH" sz="13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 1,961,200.00 </a:t>
                      </a:r>
                      <a:endParaRPr lang="th-TH" sz="13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 1,801,400.00 </a:t>
                      </a:r>
                      <a:endParaRPr lang="th-TH" sz="13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3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 159,800.00 </a:t>
                      </a:r>
                      <a:endParaRPr lang="th-TH" sz="13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427" marR="4427" marT="4427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115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12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4">
            <a:extLst>
              <a:ext uri="{FF2B5EF4-FFF2-40B4-BE49-F238E27FC236}">
                <a16:creationId xmlns:a16="http://schemas.microsoft.com/office/drawing/2014/main" id="{175764A6-1B5F-44FB-87F8-DCDCFF918428}"/>
              </a:ext>
            </a:extLst>
          </p:cNvPr>
          <p:cNvSpPr txBox="1">
            <a:spLocks/>
          </p:cNvSpPr>
          <p:nvPr/>
        </p:nvSpPr>
        <p:spPr>
          <a:xfrm>
            <a:off x="374877" y="341834"/>
            <a:ext cx="6192688" cy="576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bIns="9144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0000FF"/>
                </a:solidFill>
                <a:latin typeface="TS-SOM TUM-np" pitchFamily="2" charset="0"/>
                <a:cs typeface="TS-SOM TUM-np" pitchFamily="2" charset="0"/>
              </a:rPr>
              <a:t>ประชาสัมพันธ์</a:t>
            </a:r>
            <a:endParaRPr kumimoji="0" lang="th-TH" sz="2400" b="0" i="0" u="none" strike="noStrike" kern="1200" cap="all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S-SOM TUM-np" pitchFamily="2" charset="0"/>
              <a:ea typeface="+mn-ea"/>
              <a:cs typeface="TS-SOM TUM-np" pitchFamily="2" charset="0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785"/>
            <a:ext cx="2152650" cy="21336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97" y="1517899"/>
            <a:ext cx="6108200" cy="458115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39" y="6500660"/>
            <a:ext cx="2292561" cy="24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78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ฟองสบู่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7862</TotalTime>
  <Words>1124</Words>
  <Application>Microsoft Office PowerPoint</Application>
  <PresentationFormat>นำเสนอทางหน้าจอ (4:3)</PresentationFormat>
  <Paragraphs>121</Paragraphs>
  <Slides>12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13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Helvetica Neue</vt:lpstr>
      <vt:lpstr>Kanyanut uni</vt:lpstr>
      <vt:lpstr>LilyUPC</vt:lpstr>
      <vt:lpstr>Sitka Heading</vt:lpstr>
      <vt:lpstr>TH NiramitIT๙ </vt:lpstr>
      <vt:lpstr>TH SarabunIT๙</vt:lpstr>
      <vt:lpstr>TH SarabunPSK</vt:lpstr>
      <vt:lpstr>TS-SOM TUM-np</vt:lpstr>
      <vt:lpstr>WR Hakmum</vt:lpstr>
      <vt:lpstr>ธีมของ Office</vt:lpstr>
      <vt:lpstr>ฟองสบู่</vt:lpstr>
      <vt:lpstr>จดหมายข่าว องค์การบริหารส่วนตำบลหัวหว้า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ACER</cp:lastModifiedBy>
  <cp:revision>255</cp:revision>
  <cp:lastPrinted>2021-06-23T03:24:53Z</cp:lastPrinted>
  <dcterms:created xsi:type="dcterms:W3CDTF">2013-08-21T19:17:07Z</dcterms:created>
  <dcterms:modified xsi:type="dcterms:W3CDTF">2021-09-11T12:39:18Z</dcterms:modified>
</cp:coreProperties>
</file>